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7" r:id="rId5"/>
    <p:sldId id="257" r:id="rId6"/>
    <p:sldId id="263" r:id="rId7"/>
    <p:sldId id="259" r:id="rId8"/>
    <p:sldId id="264" r:id="rId9"/>
    <p:sldId id="270" r:id="rId10"/>
    <p:sldId id="267" r:id="rId11"/>
    <p:sldId id="265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33" autoAdjust="0"/>
  </p:normalViewPr>
  <p:slideViewPr>
    <p:cSldViewPr snapToGrid="0">
      <p:cViewPr varScale="1">
        <p:scale>
          <a:sx n="51" d="100"/>
          <a:sy n="51" d="100"/>
        </p:scale>
        <p:origin x="1003" y="29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1:23:49.5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 31 24575,'-1'-2'0,"0"0"0,0 1 0,0-1 0,0 0 0,1 0 0,-1 0 0,0 0 0,1 0 0,0 0 0,-1 0 0,1 0 0,0-3 0,0 2 0,0 11 0,0 1 0,0 1041-1365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09:06:07.4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09:06:10.1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3175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eautogestion.org/index.php" TargetMode="External"/><Relationship Id="rId7" Type="http://schemas.openxmlformats.org/officeDocument/2006/relationships/hyperlink" Target="https://pixnio.com/people/field-plow-horses-people-farming-agriculture-plowing-landscap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hyperlink" Target="http://www.flickr.com/photos/ricephotos/5366605498/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59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8" Type="http://schemas.openxmlformats.org/officeDocument/2006/relationships/image" Target="../media/image39.png"/><Relationship Id="rId6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jpg"/><Relationship Id="rId3" Type="http://schemas.openxmlformats.org/officeDocument/2006/relationships/customXml" Target="../ink/ink2.xml"/><Relationship Id="rId17" Type="http://schemas.openxmlformats.org/officeDocument/2006/relationships/customXml" Target="../ink/ink3.xml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19" Type="http://schemas.openxmlformats.org/officeDocument/2006/relationships/hyperlink" Target="https://climatejustice.in/2020/07/14/abhilaksh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/>
          <a:lstStyle/>
          <a:p>
            <a:r>
              <a:rPr lang="en-US" dirty="0"/>
              <a:t>Business data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2441" y="5821680"/>
            <a:ext cx="12192000" cy="103632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ea typeface="Calibri" panose="020F0502020204030204" pitchFamily="34" charset="0"/>
              </a:rPr>
              <a:t>Analyzing The Business Model of Kissan Sewa Kendra</a:t>
            </a:r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441" y="3867309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9FB79-1AA7-5BD3-0EFC-C6E37B772C62}"/>
              </a:ext>
            </a:extLst>
          </p:cNvPr>
          <p:cNvSpPr txBox="1"/>
          <p:nvPr/>
        </p:nvSpPr>
        <p:spPr>
          <a:xfrm>
            <a:off x="0" y="140721"/>
            <a:ext cx="3303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Gurdeep [21f3001660]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7E493-7447-C252-8112-BF2A27AC348A}"/>
              </a:ext>
            </a:extLst>
          </p:cNvPr>
          <p:cNvSpPr txBox="1"/>
          <p:nvPr/>
        </p:nvSpPr>
        <p:spPr>
          <a:xfrm>
            <a:off x="7669763" y="140721"/>
            <a:ext cx="4413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Indian Institute of Technology Madras</a:t>
            </a:r>
            <a:endParaRPr lang="en-IN" sz="20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05" y="1362102"/>
            <a:ext cx="3779915" cy="2066898"/>
          </a:xfrm>
        </p:spPr>
        <p:txBody>
          <a:bodyPr/>
          <a:lstStyle/>
          <a:p>
            <a:r>
              <a:rPr lang="en-US" sz="4800" noProof="0" dirty="0"/>
              <a:t>Thank you</a:t>
            </a:r>
            <a:endParaRPr lang="en-US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9623" y="5696653"/>
            <a:ext cx="2879477" cy="842259"/>
          </a:xfrm>
        </p:spPr>
        <p:txBody>
          <a:bodyPr/>
          <a:lstStyle/>
          <a:p>
            <a:pPr algn="ctr"/>
            <a:r>
              <a:rPr lang="pt-BR" sz="2800" dirty="0"/>
              <a:t>GURDEEP</a:t>
            </a:r>
          </a:p>
          <a:p>
            <a:pPr algn="ctr"/>
            <a:r>
              <a:rPr lang="pt-BR" sz="2800" dirty="0"/>
              <a:t>22f3001660</a:t>
            </a:r>
          </a:p>
        </p:txBody>
      </p:sp>
      <p:pic>
        <p:nvPicPr>
          <p:cNvPr id="18" name="Picture Placeholder 15" descr="A picture of a field of grass sprouting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1344" y="0"/>
            <a:ext cx="6680656" cy="6858000"/>
          </a:xfrm>
        </p:spPr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8A47266-F339-CFBD-F2EB-B02CB94E4E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40" t="740" r="440" b="4617"/>
          <a:stretch/>
        </p:blipFill>
        <p:spPr>
          <a:xfrm>
            <a:off x="150470" y="214018"/>
            <a:ext cx="7153155" cy="6507457"/>
          </a:xfrm>
          <a:effectLst/>
          <a:scene3d>
            <a:camera prst="orthographicFront"/>
            <a:lightRig rig="threePt" dir="t"/>
          </a:scene3d>
          <a:sp3d>
            <a:bevelT w="0"/>
            <a:bevelB w="0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9F8BA-81AC-BFFB-C828-018EA510135C}"/>
              </a:ext>
            </a:extLst>
          </p:cNvPr>
          <p:cNvSpPr txBox="1"/>
          <p:nvPr/>
        </p:nvSpPr>
        <p:spPr>
          <a:xfrm>
            <a:off x="7477246" y="613458"/>
            <a:ext cx="42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5">
                    <a:lumMod val="50000"/>
                  </a:schemeClr>
                </a:solidFill>
              </a:rPr>
              <a:t>About the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6D0D6-33C2-CDB4-E30B-63E9BB11DBB6}"/>
              </a:ext>
            </a:extLst>
          </p:cNvPr>
          <p:cNvSpPr txBox="1"/>
          <p:nvPr/>
        </p:nvSpPr>
        <p:spPr>
          <a:xfrm>
            <a:off x="7674312" y="1324658"/>
            <a:ext cx="40164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100" dirty="0"/>
              <a:t>It is a Mid-size Business of Fertilizers, Pesticides, and Insecticides located in Meham of Dist. Rohtak in Haryana. The business is B2C and B2B. The Business specializes in offering a wide range of products, to cater the needs of farmers, gardeners, and individuals involved in agricultural activities.</a:t>
            </a:r>
            <a:endParaRPr lang="en-IN" sz="2500" spc="100" dirty="0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1331913"/>
            <a:ext cx="2364032" cy="641350"/>
          </a:xfrm>
        </p:spPr>
        <p:txBody>
          <a:bodyPr/>
          <a:lstStyle/>
          <a:p>
            <a:r>
              <a:rPr lang="en-US" noProof="0" dirty="0"/>
              <a:t>Problem [s]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38917" y="636524"/>
            <a:ext cx="3433138" cy="4263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Impact of weather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8917" y="1046819"/>
            <a:ext cx="4217388" cy="1195604"/>
          </a:xfrm>
        </p:spPr>
        <p:txBody>
          <a:bodyPr/>
          <a:lstStyle/>
          <a:p>
            <a:r>
              <a:rPr lang="en-US" sz="1400" dirty="0"/>
              <a:t>Comprehensive Examination of Company's Overall Sales and the Impact of Weather Conditions, Particularly Seasonal Variations, on the Demand for Specific Products.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8917" y="2348520"/>
            <a:ext cx="4115790" cy="4288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Outperforming competitors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8917" y="2789891"/>
            <a:ext cx="4217390" cy="961350"/>
          </a:xfrm>
        </p:spPr>
        <p:txBody>
          <a:bodyPr/>
          <a:lstStyle/>
          <a:p>
            <a:r>
              <a:rPr lang="en-US" sz="1400" dirty="0"/>
              <a:t>Strategies for Achieving Higher Revenues Compared to Other Agrochemical Retailers in the Local Area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38917" y="3896638"/>
            <a:ext cx="3433138" cy="4288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Empowering Farmers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8917" y="4298709"/>
            <a:ext cx="4217389" cy="1450988"/>
          </a:xfrm>
        </p:spPr>
        <p:txBody>
          <a:bodyPr/>
          <a:lstStyle/>
          <a:p>
            <a:r>
              <a:rPr lang="en-US" sz="1400" dirty="0"/>
              <a:t>Enabling Knowledge Transfer and Product Adoption Among Economically Disadvantaged Farmers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windmill in a field&#10;&#10;Description automatically generated">
            <a:extLst>
              <a:ext uri="{FF2B5EF4-FFF2-40B4-BE49-F238E27FC236}">
                <a16:creationId xmlns:a16="http://schemas.microsoft.com/office/drawing/2014/main" id="{2C32E893-15F1-F806-7504-8B4AB559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46828" y="0"/>
            <a:ext cx="3845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8" grpId="0" build="p"/>
      <p:bldP spid="25" grpId="0" build="p"/>
      <p:bldP spid="21" grpId="0" build="p"/>
      <p:bldP spid="24" grpId="0" build="p"/>
      <p:bldP spid="4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184" y="834189"/>
            <a:ext cx="2673515" cy="640698"/>
          </a:xfrm>
        </p:spPr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7043" y="2126119"/>
            <a:ext cx="3126583" cy="1542541"/>
          </a:xfrm>
        </p:spPr>
        <p:txBody>
          <a:bodyPr/>
          <a:lstStyle/>
          <a:p>
            <a:r>
              <a:rPr lang="en-US" b="1" dirty="0"/>
              <a:t>Historical sales data </a:t>
            </a:r>
          </a:p>
          <a:p>
            <a:r>
              <a:rPr lang="en-US" sz="1600" cap="none" dirty="0">
                <a:solidFill>
                  <a:schemeClr val="tx1"/>
                </a:solidFill>
                <a:latin typeface="+mn-lt"/>
              </a:rPr>
              <a:t>Sales over the Financial </a:t>
            </a:r>
          </a:p>
          <a:p>
            <a:r>
              <a:rPr lang="en-US" sz="1600" cap="none" dirty="0">
                <a:solidFill>
                  <a:schemeClr val="tx1"/>
                </a:solidFill>
                <a:latin typeface="+mn-lt"/>
              </a:rPr>
              <a:t>Year 2021-22.</a:t>
            </a:r>
          </a:p>
          <a:p>
            <a:endParaRPr lang="en-US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9501" y="2206007"/>
            <a:ext cx="3281556" cy="1382767"/>
          </a:xfrm>
        </p:spPr>
        <p:txBody>
          <a:bodyPr/>
          <a:lstStyle/>
          <a:p>
            <a:r>
              <a:rPr lang="en-US" b="1" dirty="0"/>
              <a:t>INVENTORY DATA 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Stocking Capacity and 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Current Stock Levels.</a:t>
            </a:r>
          </a:p>
          <a:p>
            <a:endParaRPr lang="en-US" b="1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67042" y="4152430"/>
            <a:ext cx="3126583" cy="1452908"/>
          </a:xfrm>
        </p:spPr>
        <p:txBody>
          <a:bodyPr/>
          <a:lstStyle/>
          <a:p>
            <a:r>
              <a:rPr lang="en-US" b="1" dirty="0"/>
              <a:t>SUPPLY CHAIN DATA 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Suppliers, Shipping times, 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and Transportation costs</a:t>
            </a:r>
          </a:p>
          <a:p>
            <a:endParaRPr lang="en-US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79501" y="4152430"/>
            <a:ext cx="3281556" cy="1382767"/>
          </a:xfrm>
        </p:spPr>
        <p:txBody>
          <a:bodyPr/>
          <a:lstStyle/>
          <a:p>
            <a:r>
              <a:rPr lang="en-US" b="1" dirty="0"/>
              <a:t>CUSTOMER DATA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Customer behavior and </a:t>
            </a:r>
          </a:p>
          <a:p>
            <a:pPr lvl="0">
              <a:lnSpc>
                <a:spcPct val="125000"/>
              </a:lnSpc>
              <a:spcBef>
                <a:spcPts val="0"/>
              </a:spcBef>
            </a:pPr>
            <a:r>
              <a:rPr lang="en-US" sz="1600" cap="none" dirty="0">
                <a:solidFill>
                  <a:prstClr val="black"/>
                </a:solidFill>
                <a:latin typeface="Tenorite "/>
              </a:rPr>
              <a:t>Preferences From villages.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3" grpId="0" build="p"/>
      <p:bldP spid="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609" y="654047"/>
            <a:ext cx="3564294" cy="823458"/>
          </a:xfrm>
        </p:spPr>
        <p:txBody>
          <a:bodyPr/>
          <a:lstStyle/>
          <a:p>
            <a:r>
              <a:rPr lang="en-US" sz="2800" dirty="0"/>
              <a:t>analysis</a:t>
            </a:r>
            <a:r>
              <a:rPr lang="en-US" sz="2800" noProof="0" dirty="0"/>
              <a:t> overview</a:t>
            </a:r>
            <a:endParaRPr lang="en-US" sz="2800" dirty="0"/>
          </a:p>
        </p:txBody>
      </p:sp>
      <p:pic>
        <p:nvPicPr>
          <p:cNvPr id="3" name="Picture 2" descr="A person spraying a field of grass">
            <a:extLst>
              <a:ext uri="{FF2B5EF4-FFF2-40B4-BE49-F238E27FC236}">
                <a16:creationId xmlns:a16="http://schemas.microsoft.com/office/drawing/2014/main" id="{D205E580-D8B6-E218-23B6-15B42C64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659085"/>
            <a:ext cx="4659082" cy="2198915"/>
          </a:xfrm>
          <a:prstGeom prst="rect">
            <a:avLst/>
          </a:prstGeom>
        </p:spPr>
      </p:pic>
      <p:pic>
        <p:nvPicPr>
          <p:cNvPr id="6" name="Picture 5" descr="A person spraying a plant">
            <a:extLst>
              <a:ext uri="{FF2B5EF4-FFF2-40B4-BE49-F238E27FC236}">
                <a16:creationId xmlns:a16="http://schemas.microsoft.com/office/drawing/2014/main" id="{AAA6C56F-2F8A-BA3B-059C-CF40B726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33681"/>
            <a:ext cx="4659084" cy="2198915"/>
          </a:xfrm>
          <a:prstGeom prst="rect">
            <a:avLst/>
          </a:prstGeom>
        </p:spPr>
      </p:pic>
      <p:pic>
        <p:nvPicPr>
          <p:cNvPr id="25" name="Picture 24" descr="A person pulling a horse plow&#10;&#10;Description automatically generated">
            <a:extLst>
              <a:ext uri="{FF2B5EF4-FFF2-40B4-BE49-F238E27FC236}">
                <a16:creationId xmlns:a16="http://schemas.microsoft.com/office/drawing/2014/main" id="{4838804C-0601-E9A0-55CB-07BB7213A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2201893"/>
            <a:ext cx="4659082" cy="2723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B5379-CE20-CF05-DC54-0AFAC57F4AFA}"/>
              </a:ext>
            </a:extLst>
          </p:cNvPr>
          <p:cNvSpPr txBox="1"/>
          <p:nvPr/>
        </p:nvSpPr>
        <p:spPr>
          <a:xfrm>
            <a:off x="4778478" y="3899477"/>
            <a:ext cx="70903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cap="all" spc="1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pareto analysis</a:t>
            </a:r>
          </a:p>
          <a:p>
            <a:r>
              <a:rPr lang="en-US" sz="2400" spc="100" dirty="0"/>
              <a:t>To Check The Star Products in Sales and Revenue.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95AFC-76DB-0236-2EFF-C96A1B0F5990}"/>
              </a:ext>
            </a:extLst>
          </p:cNvPr>
          <p:cNvSpPr txBox="1"/>
          <p:nvPr/>
        </p:nvSpPr>
        <p:spPr>
          <a:xfrm>
            <a:off x="4778478" y="2447244"/>
            <a:ext cx="71775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cap="all" spc="1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FLUCTUATIONS</a:t>
            </a:r>
          </a:p>
          <a:p>
            <a:pPr algn="l"/>
            <a:r>
              <a:rPr lang="en-US" sz="2400" spc="100" dirty="0"/>
              <a:t>To Determine the variation in monthly demand</a:t>
            </a:r>
            <a:r>
              <a:rPr lang="en-US" sz="1600" spc="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7B9DA-6BB9-7A31-CFA9-C4C1DAC0E092}"/>
              </a:ext>
            </a:extLst>
          </p:cNvPr>
          <p:cNvSpPr txBox="1"/>
          <p:nvPr/>
        </p:nvSpPr>
        <p:spPr>
          <a:xfrm>
            <a:off x="4778478" y="5351710"/>
            <a:ext cx="7231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cap="all" spc="1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Sales across different inventory</a:t>
            </a:r>
          </a:p>
          <a:p>
            <a:r>
              <a:rPr lang="en-US" sz="2400" spc="100" dirty="0"/>
              <a:t>Upon which category do the farmers rely.</a:t>
            </a:r>
            <a:endParaRPr lang="en-IN" sz="2400" spc="100" dirty="0"/>
          </a:p>
        </p:txBody>
      </p:sp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grass sprouting">
            <a:extLst>
              <a:ext uri="{FF2B5EF4-FFF2-40B4-BE49-F238E27FC236}">
                <a16:creationId xmlns:a16="http://schemas.microsoft.com/office/drawing/2014/main" id="{326D0768-880D-4BBA-B290-B3245B6F39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229" y="0"/>
            <a:ext cx="4593770" cy="6858000"/>
          </a:xfr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D4E5B55-B6F4-3822-F5D0-7DEDDDC45E7C}"/>
              </a:ext>
            </a:extLst>
          </p:cNvPr>
          <p:cNvSpPr txBox="1"/>
          <p:nvPr/>
        </p:nvSpPr>
        <p:spPr>
          <a:xfrm>
            <a:off x="0" y="6052457"/>
            <a:ext cx="759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Both graphs distinctly illustrate a noticeable and significant decline occurring abruptly in Sales and Revenue during the months of April and October.</a:t>
            </a:r>
            <a:endParaRPr lang="en-IN" sz="18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0E567F-B88B-0A9B-4DB9-48DCBD5D13CE}"/>
                  </a:ext>
                </a:extLst>
              </p14:cNvPr>
              <p14:cNvContentPartPr/>
              <p14:nvPr/>
            </p14:nvContentPartPr>
            <p14:xfrm>
              <a:off x="7206054" y="5425081"/>
              <a:ext cx="3240" cy="38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0E567F-B88B-0A9B-4DB9-48DCBD5D13C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70414" y="5389081"/>
                <a:ext cx="74880" cy="456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8CDF1A-1193-D8C6-9996-D61DCEA2655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05610" y="3144800"/>
            <a:ext cx="6706362" cy="2748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3266B-A9DE-686A-2E7E-5B13AA7F58FD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98892" y="262891"/>
            <a:ext cx="6800444" cy="28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Close up of green grass">
            <a:extLst>
              <a:ext uri="{FF2B5EF4-FFF2-40B4-BE49-F238E27FC236}">
                <a16:creationId xmlns:a16="http://schemas.microsoft.com/office/drawing/2014/main" id="{EF945BF7-34F4-4EEA-A280-470C550BC5E9}"/>
              </a:ext>
            </a:extLst>
          </p:cNvPr>
          <p:cNvPicPr preferRelativeResize="0">
            <a:picLocks noGrp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00" y="0"/>
            <a:ext cx="12204000" cy="6881733"/>
          </a:xfrm>
        </p:spPr>
      </p:pic>
      <p:pic>
        <p:nvPicPr>
          <p:cNvPr id="6" name="Picture 5" descr="A graph with a red line and a blue line&#10;&#10;Description automatically generated">
            <a:extLst>
              <a:ext uri="{FF2B5EF4-FFF2-40B4-BE49-F238E27FC236}">
                <a16:creationId xmlns:a16="http://schemas.microsoft.com/office/drawing/2014/main" id="{FD82B7AA-EBC8-D55E-04DF-96FB3843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8492"/>
            <a:ext cx="8937524" cy="361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593E5-249D-3EFC-72A7-6E8EFCF7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5" y="3616931"/>
            <a:ext cx="9035845" cy="3241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8042C1-D676-369B-4637-B40E69444C99}"/>
              </a:ext>
            </a:extLst>
          </p:cNvPr>
          <p:cNvSpPr txBox="1"/>
          <p:nvPr/>
        </p:nvSpPr>
        <p:spPr>
          <a:xfrm>
            <a:off x="8949522" y="342789"/>
            <a:ext cx="32424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These are The Star Products in Revenue: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PACLOK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ZIPPY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PADMAX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6B105-51FD-DE94-54D7-A9C1C378306A}"/>
              </a:ext>
            </a:extLst>
          </p:cNvPr>
          <p:cNvSpPr txBox="1"/>
          <p:nvPr/>
        </p:nvSpPr>
        <p:spPr>
          <a:xfrm>
            <a:off x="0" y="4321756"/>
            <a:ext cx="31561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</a:rPr>
              <a:t>These are The Star Products in Sales: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AVDAAN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VYPYR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ICON SUPER 505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BYJU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enorite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372E2386-D52C-6CED-7FC2-4F46C6A0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504" y="0"/>
            <a:ext cx="5336485" cy="2566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1370723-FB2B-EAB0-873D-6994810410CE}"/>
                  </a:ext>
                </a:extLst>
              </p14:cNvPr>
              <p14:cNvContentPartPr/>
              <p14:nvPr/>
            </p14:nvContentPartPr>
            <p14:xfrm>
              <a:off x="10897869" y="8363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1370723-FB2B-EAB0-873D-6994810410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62229" y="4799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D8564C4-783D-FABB-A882-C0B87C3217B3}"/>
                  </a:ext>
                </a:extLst>
              </p14:cNvPr>
              <p14:cNvContentPartPr/>
              <p14:nvPr/>
            </p14:nvContentPartPr>
            <p14:xfrm>
              <a:off x="12073629" y="12143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D8564C4-783D-FABB-A882-C0B87C3217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037629" y="85430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50" descr="A hand planting a seedling&#10;&#10;Description automatically generated">
            <a:extLst>
              <a:ext uri="{FF2B5EF4-FFF2-40B4-BE49-F238E27FC236}">
                <a16:creationId xmlns:a16="http://schemas.microsoft.com/office/drawing/2014/main" id="{333A90C7-28A6-78B6-1700-551A042E2C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0" y="0"/>
            <a:ext cx="5026681" cy="6858000"/>
          </a:xfrm>
          <a:prstGeom prst="rect">
            <a:avLst/>
          </a:prstGeom>
        </p:spPr>
      </p:pic>
      <p:pic>
        <p:nvPicPr>
          <p:cNvPr id="14" name="Picture 13" descr="A graph of sales">
            <a:extLst>
              <a:ext uri="{FF2B5EF4-FFF2-40B4-BE49-F238E27FC236}">
                <a16:creationId xmlns:a16="http://schemas.microsoft.com/office/drawing/2014/main" id="{0277A863-CF71-4D36-0B4B-88DDD8795D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55784" y="2566077"/>
            <a:ext cx="5336485" cy="272819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CDB501E-87A4-7A9E-48B3-90F8C01C13DB}"/>
              </a:ext>
            </a:extLst>
          </p:cNvPr>
          <p:cNvSpPr txBox="1"/>
          <p:nvPr/>
        </p:nvSpPr>
        <p:spPr>
          <a:xfrm>
            <a:off x="5026681" y="5413131"/>
            <a:ext cx="7164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The data unmistakably indicates that fertilizer sales exhibit a noteworthy increase, both in terms of monthly comparisons and over the financial year 2021-22.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An outlier is evident where pesticide sales exhibit a notable increase in the month of August.</a:t>
            </a:r>
            <a:endParaRPr lang="en-IN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4" y="-1"/>
            <a:ext cx="3944790" cy="184512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12" name="Picture Placeholder 11" descr="A high angle view of a plantation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128"/>
            <a:ext cx="12192000" cy="5012871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913" y="-1"/>
            <a:ext cx="6564087" cy="39095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Manage inventory to tackle the drop and sudden increase in demand of the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to target more B2B sales over B2C for more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to promote subsidized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 to educate The farmers about the correct usage to increase the Yield.</a:t>
            </a:r>
          </a:p>
        </p:txBody>
      </p:sp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animBg="1"/>
    </p:bldLst>
  </p:timing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1312B601-74D5-4529-842A-79B5D1AD1257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68D2790-C93D-4E77-87F2-435D4508AB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1042</TotalTime>
  <Words>364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Tenorite </vt:lpstr>
      <vt:lpstr>Tenorite Bold</vt:lpstr>
      <vt:lpstr>Custom</vt:lpstr>
      <vt:lpstr>Business data management</vt:lpstr>
      <vt:lpstr>PowerPoint Presentation</vt:lpstr>
      <vt:lpstr>Problem [s]</vt:lpstr>
      <vt:lpstr>DATA OVERVIEW</vt:lpstr>
      <vt:lpstr>analysis overview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</dc:title>
  <dc:creator>Gurdeep Rathee</dc:creator>
  <cp:lastModifiedBy>Gurdeep Rathee</cp:lastModifiedBy>
  <cp:revision>15</cp:revision>
  <dcterms:created xsi:type="dcterms:W3CDTF">2023-08-30T21:06:26Z</dcterms:created>
  <dcterms:modified xsi:type="dcterms:W3CDTF">2023-08-31T15:26:36Z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